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0" r:id="rId2"/>
    <p:sldId id="268" r:id="rId3"/>
    <p:sldId id="263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8"/>
    <p:restoredTop sz="80939"/>
  </p:normalViewPr>
  <p:slideViewPr>
    <p:cSldViewPr snapToGrid="0" snapToObjects="1">
      <p:cViewPr varScale="1">
        <p:scale>
          <a:sx n="101" d="100"/>
          <a:sy n="101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D6A81A-BD47-6C4D-A7D5-A43D8B118D70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032198-8372-C348-872B-F7B7662419CA}">
      <dgm:prSet phldrT="[Text]"/>
      <dgm:spPr/>
      <dgm:t>
        <a:bodyPr/>
        <a:lstStyle/>
        <a:p>
          <a:r>
            <a:rPr lang="en-US" dirty="0"/>
            <a:t>High Traffic + Near Tech Hubs</a:t>
          </a:r>
        </a:p>
      </dgm:t>
    </dgm:pt>
    <dgm:pt modelId="{E899D1ED-6DE3-164A-881E-12EABA517278}" type="parTrans" cxnId="{D872E1CA-4182-8044-8D9A-461E9D0E52AA}">
      <dgm:prSet/>
      <dgm:spPr/>
      <dgm:t>
        <a:bodyPr/>
        <a:lstStyle/>
        <a:p>
          <a:endParaRPr lang="en-US"/>
        </a:p>
      </dgm:t>
    </dgm:pt>
    <dgm:pt modelId="{32E98472-1C4C-5246-A86B-07E01353302A}" type="sibTrans" cxnId="{D872E1CA-4182-8044-8D9A-461E9D0E52AA}">
      <dgm:prSet/>
      <dgm:spPr/>
      <dgm:t>
        <a:bodyPr/>
        <a:lstStyle/>
        <a:p>
          <a:endParaRPr lang="en-US"/>
        </a:p>
      </dgm:t>
    </dgm:pt>
    <dgm:pt modelId="{18DCD90F-E9D8-AE4B-84D2-69077C7D269B}">
      <dgm:prSet phldrT="[Text]"/>
      <dgm:spPr/>
      <dgm:t>
        <a:bodyPr/>
        <a:lstStyle/>
        <a:p>
          <a:r>
            <a:rPr lang="en-US" dirty="0"/>
            <a:t>High  Traffic</a:t>
          </a:r>
        </a:p>
      </dgm:t>
    </dgm:pt>
    <dgm:pt modelId="{7B493AE3-3E73-374D-BA13-C076BFF833C6}" type="parTrans" cxnId="{4E153F17-C83C-EB4C-8AB7-3748E26E8211}">
      <dgm:prSet/>
      <dgm:spPr/>
      <dgm:t>
        <a:bodyPr/>
        <a:lstStyle/>
        <a:p>
          <a:endParaRPr lang="en-US"/>
        </a:p>
      </dgm:t>
    </dgm:pt>
    <dgm:pt modelId="{4BC356E9-93A5-6142-9AC1-427F05A4BE23}" type="sibTrans" cxnId="{4E153F17-C83C-EB4C-8AB7-3748E26E8211}">
      <dgm:prSet/>
      <dgm:spPr/>
      <dgm:t>
        <a:bodyPr/>
        <a:lstStyle/>
        <a:p>
          <a:endParaRPr lang="en-US"/>
        </a:p>
      </dgm:t>
    </dgm:pt>
    <dgm:pt modelId="{E11E39AD-5004-2E44-9CCE-64E3FDC794C5}">
      <dgm:prSet phldrT="[Text]"/>
      <dgm:spPr/>
      <dgm:t>
        <a:bodyPr/>
        <a:lstStyle/>
        <a:p>
          <a:r>
            <a:rPr lang="en-US" dirty="0"/>
            <a:t>High Traffic + Near Tech Hubs</a:t>
          </a:r>
        </a:p>
      </dgm:t>
    </dgm:pt>
    <dgm:pt modelId="{A99324E3-5CBE-6F42-A34C-9219FC39901B}" type="parTrans" cxnId="{A7248B15-F39F-5748-86A7-579FE6623BF3}">
      <dgm:prSet/>
      <dgm:spPr/>
      <dgm:t>
        <a:bodyPr/>
        <a:lstStyle/>
        <a:p>
          <a:endParaRPr lang="en-US"/>
        </a:p>
      </dgm:t>
    </dgm:pt>
    <dgm:pt modelId="{D51748BF-E055-E548-BD1F-B4716F26B2BB}" type="sibTrans" cxnId="{A7248B15-F39F-5748-86A7-579FE6623BF3}">
      <dgm:prSet/>
      <dgm:spPr/>
      <dgm:t>
        <a:bodyPr/>
        <a:lstStyle/>
        <a:p>
          <a:endParaRPr lang="en-US"/>
        </a:p>
      </dgm:t>
    </dgm:pt>
    <dgm:pt modelId="{5B94C995-A981-1C40-B5CE-31B5AF7F99E9}">
      <dgm:prSet/>
      <dgm:spPr/>
      <dgm:t>
        <a:bodyPr/>
        <a:lstStyle/>
        <a:p>
          <a:r>
            <a:rPr lang="en-US" dirty="0"/>
            <a:t>Near Tech Hubs</a:t>
          </a:r>
        </a:p>
      </dgm:t>
    </dgm:pt>
    <dgm:pt modelId="{262CDF50-53DB-9A4A-B729-6839DB578F1A}" type="parTrans" cxnId="{255E349A-9CBD-124A-BFB2-3C3D141027FA}">
      <dgm:prSet/>
      <dgm:spPr/>
      <dgm:t>
        <a:bodyPr/>
        <a:lstStyle/>
        <a:p>
          <a:endParaRPr lang="en-US"/>
        </a:p>
      </dgm:t>
    </dgm:pt>
    <dgm:pt modelId="{CB342FFB-5135-D74D-AFF5-1408AB2CF3DE}" type="sibTrans" cxnId="{255E349A-9CBD-124A-BFB2-3C3D141027FA}">
      <dgm:prSet/>
      <dgm:spPr/>
      <dgm:t>
        <a:bodyPr/>
        <a:lstStyle/>
        <a:p>
          <a:endParaRPr lang="en-US"/>
        </a:p>
      </dgm:t>
    </dgm:pt>
    <dgm:pt modelId="{2F8CE63C-C05B-1C4A-8D92-7FE7FCEFC47B}" type="pres">
      <dgm:prSet presAssocID="{8ED6A81A-BD47-6C4D-A7D5-A43D8B118D70}" presName="Name0" presStyleCnt="0">
        <dgm:presLayoutVars>
          <dgm:chMax val="4"/>
          <dgm:resizeHandles val="exact"/>
        </dgm:presLayoutVars>
      </dgm:prSet>
      <dgm:spPr/>
    </dgm:pt>
    <dgm:pt modelId="{1FE2AFA8-79C3-904B-9CC8-8BA013D31622}" type="pres">
      <dgm:prSet presAssocID="{8ED6A81A-BD47-6C4D-A7D5-A43D8B118D70}" presName="ellipse" presStyleLbl="trBgShp" presStyleIdx="0" presStyleCnt="1"/>
      <dgm:spPr/>
    </dgm:pt>
    <dgm:pt modelId="{5B704C30-5126-D84C-B397-54598CB576E2}" type="pres">
      <dgm:prSet presAssocID="{8ED6A81A-BD47-6C4D-A7D5-A43D8B118D70}" presName="arrow1" presStyleLbl="fgShp" presStyleIdx="0" presStyleCnt="1"/>
      <dgm:spPr/>
    </dgm:pt>
    <dgm:pt modelId="{529A6250-F4AA-6049-8F41-D78075B87B8F}" type="pres">
      <dgm:prSet presAssocID="{8ED6A81A-BD47-6C4D-A7D5-A43D8B118D70}" presName="rectangle" presStyleLbl="revTx" presStyleIdx="0" presStyleCnt="1">
        <dgm:presLayoutVars>
          <dgm:bulletEnabled val="1"/>
        </dgm:presLayoutVars>
      </dgm:prSet>
      <dgm:spPr/>
    </dgm:pt>
    <dgm:pt modelId="{873D84C4-7C83-9941-BD58-9069A0614074}" type="pres">
      <dgm:prSet presAssocID="{18DCD90F-E9D8-AE4B-84D2-69077C7D269B}" presName="item1" presStyleLbl="node1" presStyleIdx="0" presStyleCnt="3">
        <dgm:presLayoutVars>
          <dgm:bulletEnabled val="1"/>
        </dgm:presLayoutVars>
      </dgm:prSet>
      <dgm:spPr/>
    </dgm:pt>
    <dgm:pt modelId="{7BAB0383-578F-3343-B038-E8FEF735F6D4}" type="pres">
      <dgm:prSet presAssocID="{5B94C995-A981-1C40-B5CE-31B5AF7F99E9}" presName="item2" presStyleLbl="node1" presStyleIdx="1" presStyleCnt="3">
        <dgm:presLayoutVars>
          <dgm:bulletEnabled val="1"/>
        </dgm:presLayoutVars>
      </dgm:prSet>
      <dgm:spPr/>
    </dgm:pt>
    <dgm:pt modelId="{69CAC66B-28E6-4A4F-90B9-16ABF97208CE}" type="pres">
      <dgm:prSet presAssocID="{E11E39AD-5004-2E44-9CCE-64E3FDC794C5}" presName="item3" presStyleLbl="node1" presStyleIdx="2" presStyleCnt="3">
        <dgm:presLayoutVars>
          <dgm:bulletEnabled val="1"/>
        </dgm:presLayoutVars>
      </dgm:prSet>
      <dgm:spPr/>
    </dgm:pt>
    <dgm:pt modelId="{027F5647-926B-FB4A-932E-C139932D123B}" type="pres">
      <dgm:prSet presAssocID="{8ED6A81A-BD47-6C4D-A7D5-A43D8B118D70}" presName="funnel" presStyleLbl="trAlignAcc1" presStyleIdx="0" presStyleCnt="1"/>
      <dgm:spPr/>
    </dgm:pt>
  </dgm:ptLst>
  <dgm:cxnLst>
    <dgm:cxn modelId="{374C8A06-8E6F-DA41-93AC-D639EE17BCAC}" type="presOf" srcId="{60032198-8372-C348-872B-F7B7662419CA}" destId="{69CAC66B-28E6-4A4F-90B9-16ABF97208CE}" srcOrd="0" destOrd="0" presId="urn:microsoft.com/office/officeart/2005/8/layout/funnel1"/>
    <dgm:cxn modelId="{A7248B15-F39F-5748-86A7-579FE6623BF3}" srcId="{8ED6A81A-BD47-6C4D-A7D5-A43D8B118D70}" destId="{E11E39AD-5004-2E44-9CCE-64E3FDC794C5}" srcOrd="3" destOrd="0" parTransId="{A99324E3-5CBE-6F42-A34C-9219FC39901B}" sibTransId="{D51748BF-E055-E548-BD1F-B4716F26B2BB}"/>
    <dgm:cxn modelId="{4E153F17-C83C-EB4C-8AB7-3748E26E8211}" srcId="{8ED6A81A-BD47-6C4D-A7D5-A43D8B118D70}" destId="{18DCD90F-E9D8-AE4B-84D2-69077C7D269B}" srcOrd="1" destOrd="0" parTransId="{7B493AE3-3E73-374D-BA13-C076BFF833C6}" sibTransId="{4BC356E9-93A5-6142-9AC1-427F05A4BE23}"/>
    <dgm:cxn modelId="{5FDDD954-B8E6-A34D-9431-4C8B67F92C9F}" type="presOf" srcId="{5B94C995-A981-1C40-B5CE-31B5AF7F99E9}" destId="{873D84C4-7C83-9941-BD58-9069A0614074}" srcOrd="0" destOrd="0" presId="urn:microsoft.com/office/officeart/2005/8/layout/funnel1"/>
    <dgm:cxn modelId="{255E349A-9CBD-124A-BFB2-3C3D141027FA}" srcId="{8ED6A81A-BD47-6C4D-A7D5-A43D8B118D70}" destId="{5B94C995-A981-1C40-B5CE-31B5AF7F99E9}" srcOrd="2" destOrd="0" parTransId="{262CDF50-53DB-9A4A-B729-6839DB578F1A}" sibTransId="{CB342FFB-5135-D74D-AFF5-1408AB2CF3DE}"/>
    <dgm:cxn modelId="{C4931AAF-6541-AD42-80D3-7B0EC40C2BE3}" type="presOf" srcId="{8ED6A81A-BD47-6C4D-A7D5-A43D8B118D70}" destId="{2F8CE63C-C05B-1C4A-8D92-7FE7FCEFC47B}" srcOrd="0" destOrd="0" presId="urn:microsoft.com/office/officeart/2005/8/layout/funnel1"/>
    <dgm:cxn modelId="{5F71BDBD-8ED9-5648-BFDC-F37D3B08BA15}" type="presOf" srcId="{18DCD90F-E9D8-AE4B-84D2-69077C7D269B}" destId="{7BAB0383-578F-3343-B038-E8FEF735F6D4}" srcOrd="0" destOrd="0" presId="urn:microsoft.com/office/officeart/2005/8/layout/funnel1"/>
    <dgm:cxn modelId="{D872E1CA-4182-8044-8D9A-461E9D0E52AA}" srcId="{8ED6A81A-BD47-6C4D-A7D5-A43D8B118D70}" destId="{60032198-8372-C348-872B-F7B7662419CA}" srcOrd="0" destOrd="0" parTransId="{E899D1ED-6DE3-164A-881E-12EABA517278}" sibTransId="{32E98472-1C4C-5246-A86B-07E01353302A}"/>
    <dgm:cxn modelId="{6B2757DD-8423-BF44-9014-DE628CD96B32}" type="presOf" srcId="{E11E39AD-5004-2E44-9CCE-64E3FDC794C5}" destId="{529A6250-F4AA-6049-8F41-D78075B87B8F}" srcOrd="0" destOrd="0" presId="urn:microsoft.com/office/officeart/2005/8/layout/funnel1"/>
    <dgm:cxn modelId="{E8CA42A7-7EF9-3F4C-BFEC-A5197A799549}" type="presParOf" srcId="{2F8CE63C-C05B-1C4A-8D92-7FE7FCEFC47B}" destId="{1FE2AFA8-79C3-904B-9CC8-8BA013D31622}" srcOrd="0" destOrd="0" presId="urn:microsoft.com/office/officeart/2005/8/layout/funnel1"/>
    <dgm:cxn modelId="{66DCAD8A-83BB-7743-857A-4E53510C0F12}" type="presParOf" srcId="{2F8CE63C-C05B-1C4A-8D92-7FE7FCEFC47B}" destId="{5B704C30-5126-D84C-B397-54598CB576E2}" srcOrd="1" destOrd="0" presId="urn:microsoft.com/office/officeart/2005/8/layout/funnel1"/>
    <dgm:cxn modelId="{3E78D7CF-2402-4147-B608-7624885DEEF8}" type="presParOf" srcId="{2F8CE63C-C05B-1C4A-8D92-7FE7FCEFC47B}" destId="{529A6250-F4AA-6049-8F41-D78075B87B8F}" srcOrd="2" destOrd="0" presId="urn:microsoft.com/office/officeart/2005/8/layout/funnel1"/>
    <dgm:cxn modelId="{4CE76085-2E39-7A48-8EC1-6FA52C980A48}" type="presParOf" srcId="{2F8CE63C-C05B-1C4A-8D92-7FE7FCEFC47B}" destId="{873D84C4-7C83-9941-BD58-9069A0614074}" srcOrd="3" destOrd="0" presId="urn:microsoft.com/office/officeart/2005/8/layout/funnel1"/>
    <dgm:cxn modelId="{FB894D00-6267-E54B-96E4-5CA456EEC286}" type="presParOf" srcId="{2F8CE63C-C05B-1C4A-8D92-7FE7FCEFC47B}" destId="{7BAB0383-578F-3343-B038-E8FEF735F6D4}" srcOrd="4" destOrd="0" presId="urn:microsoft.com/office/officeart/2005/8/layout/funnel1"/>
    <dgm:cxn modelId="{5FCD7F51-1C83-574F-BA56-717F6C9E9C93}" type="presParOf" srcId="{2F8CE63C-C05B-1C4A-8D92-7FE7FCEFC47B}" destId="{69CAC66B-28E6-4A4F-90B9-16ABF97208CE}" srcOrd="5" destOrd="0" presId="urn:microsoft.com/office/officeart/2005/8/layout/funnel1"/>
    <dgm:cxn modelId="{DA0CC0F2-5710-F54B-B542-378D3BCEA470}" type="presParOf" srcId="{2F8CE63C-C05B-1C4A-8D92-7FE7FCEFC47B}" destId="{027F5647-926B-FB4A-932E-C139932D123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D6A81A-BD47-6C4D-A7D5-A43D8B118D70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032198-8372-C348-872B-F7B7662419CA}">
      <dgm:prSet phldrT="[Text]"/>
      <dgm:spPr/>
      <dgm:t>
        <a:bodyPr/>
        <a:lstStyle/>
        <a:p>
          <a:r>
            <a:rPr lang="en-US" dirty="0"/>
            <a:t>High Traffic + Near Tech Hubs</a:t>
          </a:r>
        </a:p>
      </dgm:t>
    </dgm:pt>
    <dgm:pt modelId="{E899D1ED-6DE3-164A-881E-12EABA517278}" type="parTrans" cxnId="{D872E1CA-4182-8044-8D9A-461E9D0E52AA}">
      <dgm:prSet/>
      <dgm:spPr/>
      <dgm:t>
        <a:bodyPr/>
        <a:lstStyle/>
        <a:p>
          <a:endParaRPr lang="en-US"/>
        </a:p>
      </dgm:t>
    </dgm:pt>
    <dgm:pt modelId="{32E98472-1C4C-5246-A86B-07E01353302A}" type="sibTrans" cxnId="{D872E1CA-4182-8044-8D9A-461E9D0E52AA}">
      <dgm:prSet/>
      <dgm:spPr/>
      <dgm:t>
        <a:bodyPr/>
        <a:lstStyle/>
        <a:p>
          <a:endParaRPr lang="en-US"/>
        </a:p>
      </dgm:t>
    </dgm:pt>
    <dgm:pt modelId="{18DCD90F-E9D8-AE4B-84D2-69077C7D269B}">
      <dgm:prSet phldrT="[Text]"/>
      <dgm:spPr/>
      <dgm:t>
        <a:bodyPr/>
        <a:lstStyle/>
        <a:p>
          <a:r>
            <a:rPr lang="en-US" dirty="0"/>
            <a:t>Grand Central</a:t>
          </a:r>
        </a:p>
      </dgm:t>
    </dgm:pt>
    <dgm:pt modelId="{7B493AE3-3E73-374D-BA13-C076BFF833C6}" type="parTrans" cxnId="{4E153F17-C83C-EB4C-8AB7-3748E26E8211}">
      <dgm:prSet/>
      <dgm:spPr/>
      <dgm:t>
        <a:bodyPr/>
        <a:lstStyle/>
        <a:p>
          <a:endParaRPr lang="en-US"/>
        </a:p>
      </dgm:t>
    </dgm:pt>
    <dgm:pt modelId="{4BC356E9-93A5-6142-9AC1-427F05A4BE23}" type="sibTrans" cxnId="{4E153F17-C83C-EB4C-8AB7-3748E26E8211}">
      <dgm:prSet/>
      <dgm:spPr/>
      <dgm:t>
        <a:bodyPr/>
        <a:lstStyle/>
        <a:p>
          <a:endParaRPr lang="en-US"/>
        </a:p>
      </dgm:t>
    </dgm:pt>
    <dgm:pt modelId="{E11E39AD-5004-2E44-9CCE-64E3FDC794C5}">
      <dgm:prSet phldrT="[Text]"/>
      <dgm:spPr/>
      <dgm:t>
        <a:bodyPr/>
        <a:lstStyle/>
        <a:p>
          <a:r>
            <a:rPr lang="en-US" dirty="0"/>
            <a:t>High Traffic + Near Tech Hubs</a:t>
          </a:r>
        </a:p>
      </dgm:t>
    </dgm:pt>
    <dgm:pt modelId="{A99324E3-5CBE-6F42-A34C-9219FC39901B}" type="parTrans" cxnId="{A7248B15-F39F-5748-86A7-579FE6623BF3}">
      <dgm:prSet/>
      <dgm:spPr/>
      <dgm:t>
        <a:bodyPr/>
        <a:lstStyle/>
        <a:p>
          <a:endParaRPr lang="en-US"/>
        </a:p>
      </dgm:t>
    </dgm:pt>
    <dgm:pt modelId="{D51748BF-E055-E548-BD1F-B4716F26B2BB}" type="sibTrans" cxnId="{A7248B15-F39F-5748-86A7-579FE6623BF3}">
      <dgm:prSet/>
      <dgm:spPr/>
      <dgm:t>
        <a:bodyPr/>
        <a:lstStyle/>
        <a:p>
          <a:endParaRPr lang="en-US"/>
        </a:p>
      </dgm:t>
    </dgm:pt>
    <dgm:pt modelId="{5B94C995-A981-1C40-B5CE-31B5AF7F99E9}">
      <dgm:prSet/>
      <dgm:spPr/>
      <dgm:t>
        <a:bodyPr/>
        <a:lstStyle/>
        <a:p>
          <a:r>
            <a:rPr lang="en-US" dirty="0"/>
            <a:t>86th St</a:t>
          </a:r>
        </a:p>
      </dgm:t>
    </dgm:pt>
    <dgm:pt modelId="{262CDF50-53DB-9A4A-B729-6839DB578F1A}" type="parTrans" cxnId="{255E349A-9CBD-124A-BFB2-3C3D141027FA}">
      <dgm:prSet/>
      <dgm:spPr/>
      <dgm:t>
        <a:bodyPr/>
        <a:lstStyle/>
        <a:p>
          <a:endParaRPr lang="en-US"/>
        </a:p>
      </dgm:t>
    </dgm:pt>
    <dgm:pt modelId="{CB342FFB-5135-D74D-AFF5-1408AB2CF3DE}" type="sibTrans" cxnId="{255E349A-9CBD-124A-BFB2-3C3D141027FA}">
      <dgm:prSet/>
      <dgm:spPr/>
      <dgm:t>
        <a:bodyPr/>
        <a:lstStyle/>
        <a:p>
          <a:endParaRPr lang="en-US"/>
        </a:p>
      </dgm:t>
    </dgm:pt>
    <dgm:pt modelId="{2F8CE63C-C05B-1C4A-8D92-7FE7FCEFC47B}" type="pres">
      <dgm:prSet presAssocID="{8ED6A81A-BD47-6C4D-A7D5-A43D8B118D70}" presName="Name0" presStyleCnt="0">
        <dgm:presLayoutVars>
          <dgm:chMax val="4"/>
          <dgm:resizeHandles val="exact"/>
        </dgm:presLayoutVars>
      </dgm:prSet>
      <dgm:spPr/>
    </dgm:pt>
    <dgm:pt modelId="{1FE2AFA8-79C3-904B-9CC8-8BA013D31622}" type="pres">
      <dgm:prSet presAssocID="{8ED6A81A-BD47-6C4D-A7D5-A43D8B118D70}" presName="ellipse" presStyleLbl="trBgShp" presStyleIdx="0" presStyleCnt="1"/>
      <dgm:spPr/>
    </dgm:pt>
    <dgm:pt modelId="{5B704C30-5126-D84C-B397-54598CB576E2}" type="pres">
      <dgm:prSet presAssocID="{8ED6A81A-BD47-6C4D-A7D5-A43D8B118D70}" presName="arrow1" presStyleLbl="fgShp" presStyleIdx="0" presStyleCnt="1"/>
      <dgm:spPr/>
    </dgm:pt>
    <dgm:pt modelId="{529A6250-F4AA-6049-8F41-D78075B87B8F}" type="pres">
      <dgm:prSet presAssocID="{8ED6A81A-BD47-6C4D-A7D5-A43D8B118D70}" presName="rectangle" presStyleLbl="revTx" presStyleIdx="0" presStyleCnt="1">
        <dgm:presLayoutVars>
          <dgm:bulletEnabled val="1"/>
        </dgm:presLayoutVars>
      </dgm:prSet>
      <dgm:spPr/>
    </dgm:pt>
    <dgm:pt modelId="{873D84C4-7C83-9941-BD58-9069A0614074}" type="pres">
      <dgm:prSet presAssocID="{18DCD90F-E9D8-AE4B-84D2-69077C7D269B}" presName="item1" presStyleLbl="node1" presStyleIdx="0" presStyleCnt="3">
        <dgm:presLayoutVars>
          <dgm:bulletEnabled val="1"/>
        </dgm:presLayoutVars>
      </dgm:prSet>
      <dgm:spPr/>
    </dgm:pt>
    <dgm:pt modelId="{7BAB0383-578F-3343-B038-E8FEF735F6D4}" type="pres">
      <dgm:prSet presAssocID="{5B94C995-A981-1C40-B5CE-31B5AF7F99E9}" presName="item2" presStyleLbl="node1" presStyleIdx="1" presStyleCnt="3">
        <dgm:presLayoutVars>
          <dgm:bulletEnabled val="1"/>
        </dgm:presLayoutVars>
      </dgm:prSet>
      <dgm:spPr/>
    </dgm:pt>
    <dgm:pt modelId="{69CAC66B-28E6-4A4F-90B9-16ABF97208CE}" type="pres">
      <dgm:prSet presAssocID="{E11E39AD-5004-2E44-9CCE-64E3FDC794C5}" presName="item3" presStyleLbl="node1" presStyleIdx="2" presStyleCnt="3">
        <dgm:presLayoutVars>
          <dgm:bulletEnabled val="1"/>
        </dgm:presLayoutVars>
      </dgm:prSet>
      <dgm:spPr/>
    </dgm:pt>
    <dgm:pt modelId="{027F5647-926B-FB4A-932E-C139932D123B}" type="pres">
      <dgm:prSet presAssocID="{8ED6A81A-BD47-6C4D-A7D5-A43D8B118D70}" presName="funnel" presStyleLbl="trAlignAcc1" presStyleIdx="0" presStyleCnt="1"/>
      <dgm:spPr/>
    </dgm:pt>
  </dgm:ptLst>
  <dgm:cxnLst>
    <dgm:cxn modelId="{374C8A06-8E6F-DA41-93AC-D639EE17BCAC}" type="presOf" srcId="{60032198-8372-C348-872B-F7B7662419CA}" destId="{69CAC66B-28E6-4A4F-90B9-16ABF97208CE}" srcOrd="0" destOrd="0" presId="urn:microsoft.com/office/officeart/2005/8/layout/funnel1"/>
    <dgm:cxn modelId="{A7248B15-F39F-5748-86A7-579FE6623BF3}" srcId="{8ED6A81A-BD47-6C4D-A7D5-A43D8B118D70}" destId="{E11E39AD-5004-2E44-9CCE-64E3FDC794C5}" srcOrd="3" destOrd="0" parTransId="{A99324E3-5CBE-6F42-A34C-9219FC39901B}" sibTransId="{D51748BF-E055-E548-BD1F-B4716F26B2BB}"/>
    <dgm:cxn modelId="{4E153F17-C83C-EB4C-8AB7-3748E26E8211}" srcId="{8ED6A81A-BD47-6C4D-A7D5-A43D8B118D70}" destId="{18DCD90F-E9D8-AE4B-84D2-69077C7D269B}" srcOrd="1" destOrd="0" parTransId="{7B493AE3-3E73-374D-BA13-C076BFF833C6}" sibTransId="{4BC356E9-93A5-6142-9AC1-427F05A4BE23}"/>
    <dgm:cxn modelId="{5FDDD954-B8E6-A34D-9431-4C8B67F92C9F}" type="presOf" srcId="{5B94C995-A981-1C40-B5CE-31B5AF7F99E9}" destId="{873D84C4-7C83-9941-BD58-9069A0614074}" srcOrd="0" destOrd="0" presId="urn:microsoft.com/office/officeart/2005/8/layout/funnel1"/>
    <dgm:cxn modelId="{255E349A-9CBD-124A-BFB2-3C3D141027FA}" srcId="{8ED6A81A-BD47-6C4D-A7D5-A43D8B118D70}" destId="{5B94C995-A981-1C40-B5CE-31B5AF7F99E9}" srcOrd="2" destOrd="0" parTransId="{262CDF50-53DB-9A4A-B729-6839DB578F1A}" sibTransId="{CB342FFB-5135-D74D-AFF5-1408AB2CF3DE}"/>
    <dgm:cxn modelId="{C4931AAF-6541-AD42-80D3-7B0EC40C2BE3}" type="presOf" srcId="{8ED6A81A-BD47-6C4D-A7D5-A43D8B118D70}" destId="{2F8CE63C-C05B-1C4A-8D92-7FE7FCEFC47B}" srcOrd="0" destOrd="0" presId="urn:microsoft.com/office/officeart/2005/8/layout/funnel1"/>
    <dgm:cxn modelId="{5F71BDBD-8ED9-5648-BFDC-F37D3B08BA15}" type="presOf" srcId="{18DCD90F-E9D8-AE4B-84D2-69077C7D269B}" destId="{7BAB0383-578F-3343-B038-E8FEF735F6D4}" srcOrd="0" destOrd="0" presId="urn:microsoft.com/office/officeart/2005/8/layout/funnel1"/>
    <dgm:cxn modelId="{D872E1CA-4182-8044-8D9A-461E9D0E52AA}" srcId="{8ED6A81A-BD47-6C4D-A7D5-A43D8B118D70}" destId="{60032198-8372-C348-872B-F7B7662419CA}" srcOrd="0" destOrd="0" parTransId="{E899D1ED-6DE3-164A-881E-12EABA517278}" sibTransId="{32E98472-1C4C-5246-A86B-07E01353302A}"/>
    <dgm:cxn modelId="{6B2757DD-8423-BF44-9014-DE628CD96B32}" type="presOf" srcId="{E11E39AD-5004-2E44-9CCE-64E3FDC794C5}" destId="{529A6250-F4AA-6049-8F41-D78075B87B8F}" srcOrd="0" destOrd="0" presId="urn:microsoft.com/office/officeart/2005/8/layout/funnel1"/>
    <dgm:cxn modelId="{E8CA42A7-7EF9-3F4C-BFEC-A5197A799549}" type="presParOf" srcId="{2F8CE63C-C05B-1C4A-8D92-7FE7FCEFC47B}" destId="{1FE2AFA8-79C3-904B-9CC8-8BA013D31622}" srcOrd="0" destOrd="0" presId="urn:microsoft.com/office/officeart/2005/8/layout/funnel1"/>
    <dgm:cxn modelId="{66DCAD8A-83BB-7743-857A-4E53510C0F12}" type="presParOf" srcId="{2F8CE63C-C05B-1C4A-8D92-7FE7FCEFC47B}" destId="{5B704C30-5126-D84C-B397-54598CB576E2}" srcOrd="1" destOrd="0" presId="urn:microsoft.com/office/officeart/2005/8/layout/funnel1"/>
    <dgm:cxn modelId="{3E78D7CF-2402-4147-B608-7624885DEEF8}" type="presParOf" srcId="{2F8CE63C-C05B-1C4A-8D92-7FE7FCEFC47B}" destId="{529A6250-F4AA-6049-8F41-D78075B87B8F}" srcOrd="2" destOrd="0" presId="urn:microsoft.com/office/officeart/2005/8/layout/funnel1"/>
    <dgm:cxn modelId="{4CE76085-2E39-7A48-8EC1-6FA52C980A48}" type="presParOf" srcId="{2F8CE63C-C05B-1C4A-8D92-7FE7FCEFC47B}" destId="{873D84C4-7C83-9941-BD58-9069A0614074}" srcOrd="3" destOrd="0" presId="urn:microsoft.com/office/officeart/2005/8/layout/funnel1"/>
    <dgm:cxn modelId="{FB894D00-6267-E54B-96E4-5CA456EEC286}" type="presParOf" srcId="{2F8CE63C-C05B-1C4A-8D92-7FE7FCEFC47B}" destId="{7BAB0383-578F-3343-B038-E8FEF735F6D4}" srcOrd="4" destOrd="0" presId="urn:microsoft.com/office/officeart/2005/8/layout/funnel1"/>
    <dgm:cxn modelId="{5FCD7F51-1C83-574F-BA56-717F6C9E9C93}" type="presParOf" srcId="{2F8CE63C-C05B-1C4A-8D92-7FE7FCEFC47B}" destId="{69CAC66B-28E6-4A4F-90B9-16ABF97208CE}" srcOrd="5" destOrd="0" presId="urn:microsoft.com/office/officeart/2005/8/layout/funnel1"/>
    <dgm:cxn modelId="{DA0CC0F2-5710-F54B-B542-378D3BCEA470}" type="presParOf" srcId="{2F8CE63C-C05B-1C4A-8D92-7FE7FCEFC47B}" destId="{027F5647-926B-FB4A-932E-C139932D123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2AFA8-79C3-904B-9CC8-8BA013D31622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04C30-5126-D84C-B397-54598CB576E2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A6250-F4AA-6049-8F41-D78075B87B8F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 Traffic + Near Tech Hubs</a:t>
          </a:r>
        </a:p>
      </dsp:txBody>
      <dsp:txXfrm>
        <a:off x="2031999" y="4368800"/>
        <a:ext cx="4064000" cy="1016000"/>
      </dsp:txXfrm>
    </dsp:sp>
    <dsp:sp modelId="{873D84C4-7C83-9941-BD58-9069A0614074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Near Tech Hubs</a:t>
          </a:r>
        </a:p>
      </dsp:txBody>
      <dsp:txXfrm>
        <a:off x="3684358" y="2077723"/>
        <a:ext cx="1077630" cy="1077630"/>
      </dsp:txXfrm>
    </dsp:sp>
    <dsp:sp modelId="{7BAB0383-578F-3343-B038-E8FEF735F6D4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  Traffic</a:t>
          </a:r>
        </a:p>
      </dsp:txBody>
      <dsp:txXfrm>
        <a:off x="2593851" y="934385"/>
        <a:ext cx="1077630" cy="1077630"/>
      </dsp:txXfrm>
    </dsp:sp>
    <dsp:sp modelId="{69CAC66B-28E6-4A4F-90B9-16ABF97208CE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 Traffic + Near Tech Hubs</a:t>
          </a:r>
        </a:p>
      </dsp:txBody>
      <dsp:txXfrm>
        <a:off x="4151718" y="565915"/>
        <a:ext cx="1077630" cy="1077630"/>
      </dsp:txXfrm>
    </dsp:sp>
    <dsp:sp modelId="{027F5647-926B-FB4A-932E-C139932D123B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2AFA8-79C3-904B-9CC8-8BA013D31622}">
      <dsp:nvSpPr>
        <dsp:cNvPr id="0" name=""/>
        <dsp:cNvSpPr/>
      </dsp:nvSpPr>
      <dsp:spPr>
        <a:xfrm>
          <a:off x="925696" y="326013"/>
          <a:ext cx="3382858" cy="117482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04C30-5126-D84C-B397-54598CB576E2}">
      <dsp:nvSpPr>
        <dsp:cNvPr id="0" name=""/>
        <dsp:cNvSpPr/>
      </dsp:nvSpPr>
      <dsp:spPr>
        <a:xfrm>
          <a:off x="2294574" y="3202754"/>
          <a:ext cx="655592" cy="41957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A6250-F4AA-6049-8F41-D78075B87B8F}">
      <dsp:nvSpPr>
        <dsp:cNvPr id="0" name=""/>
        <dsp:cNvSpPr/>
      </dsp:nvSpPr>
      <dsp:spPr>
        <a:xfrm>
          <a:off x="1048948" y="3538417"/>
          <a:ext cx="3146845" cy="786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High Traffic + Near Tech Hubs</a:t>
          </a:r>
        </a:p>
      </dsp:txBody>
      <dsp:txXfrm>
        <a:off x="1048948" y="3538417"/>
        <a:ext cx="3146845" cy="786711"/>
      </dsp:txXfrm>
    </dsp:sp>
    <dsp:sp modelId="{873D84C4-7C83-9941-BD58-9069A0614074}">
      <dsp:nvSpPr>
        <dsp:cNvPr id="0" name=""/>
        <dsp:cNvSpPr/>
      </dsp:nvSpPr>
      <dsp:spPr>
        <a:xfrm>
          <a:off x="2155588" y="1591569"/>
          <a:ext cx="1180066" cy="1180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86th St</a:t>
          </a:r>
        </a:p>
      </dsp:txBody>
      <dsp:txXfrm>
        <a:off x="2328405" y="1764386"/>
        <a:ext cx="834432" cy="834432"/>
      </dsp:txXfrm>
    </dsp:sp>
    <dsp:sp modelId="{7BAB0383-578F-3343-B038-E8FEF735F6D4}">
      <dsp:nvSpPr>
        <dsp:cNvPr id="0" name=""/>
        <dsp:cNvSpPr/>
      </dsp:nvSpPr>
      <dsp:spPr>
        <a:xfrm>
          <a:off x="1311185" y="706257"/>
          <a:ext cx="1180066" cy="1180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Grand Central</a:t>
          </a:r>
        </a:p>
      </dsp:txBody>
      <dsp:txXfrm>
        <a:off x="1484002" y="879074"/>
        <a:ext cx="834432" cy="834432"/>
      </dsp:txXfrm>
    </dsp:sp>
    <dsp:sp modelId="{69CAC66B-28E6-4A4F-90B9-16ABF97208CE}">
      <dsp:nvSpPr>
        <dsp:cNvPr id="0" name=""/>
        <dsp:cNvSpPr/>
      </dsp:nvSpPr>
      <dsp:spPr>
        <a:xfrm>
          <a:off x="2517476" y="420943"/>
          <a:ext cx="1180066" cy="1180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 Traffic + Near Tech Hubs</a:t>
          </a:r>
        </a:p>
      </dsp:txBody>
      <dsp:txXfrm>
        <a:off x="2690293" y="593760"/>
        <a:ext cx="834432" cy="834432"/>
      </dsp:txXfrm>
    </dsp:sp>
    <dsp:sp modelId="{027F5647-926B-FB4A-932E-C139932D123B}">
      <dsp:nvSpPr>
        <dsp:cNvPr id="0" name=""/>
        <dsp:cNvSpPr/>
      </dsp:nvSpPr>
      <dsp:spPr>
        <a:xfrm>
          <a:off x="786711" y="181782"/>
          <a:ext cx="3671319" cy="293705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18B43-61FA-C141-A7AF-D584AF6CDDE8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63B5E-7A5D-F44B-B34F-335F2743F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3B5E-7A5D-F44B-B34F-335F2743F9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4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Subway Station Traffic: by Average Daily Turnstile “Entrances”</a:t>
            </a:r>
          </a:p>
          <a:p>
            <a:r>
              <a:rPr lang="en-US" dirty="0"/>
              <a:t>Technology Companies (sample of 15 locations): by square footage</a:t>
            </a:r>
          </a:p>
          <a:p>
            <a:r>
              <a:rPr lang="en-US" dirty="0"/>
              <a:t>Technology Schools (NYC, CUNY [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York City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College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Technology, NYIT</a:t>
            </a:r>
            <a:r>
              <a:rPr lang="en-US" dirty="0"/>
              <a:t>]): by student population size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Assumptions of using Subway Traveler Volume: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Every subway rider has an equal likelihood of attending &amp; contributing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Weekly commuter patterns in Spring 2019 are consistent with Spring 2020 </a:t>
            </a:r>
          </a:p>
          <a:p>
            <a:endParaRPr lang="en-US" b="1" dirty="0"/>
          </a:p>
          <a:p>
            <a:r>
              <a:rPr lang="en-US" b="1" dirty="0"/>
              <a:t>To address the limitations of relying on the MTA data alone, we looked to multiple sources to identify the “Tech Hubs”</a:t>
            </a:r>
          </a:p>
          <a:p>
            <a:r>
              <a:rPr lang="en-US" b="1" dirty="0"/>
              <a:t>Using the locations of the stations and the “Tech Hubs”, we were able to narrow our results </a:t>
            </a:r>
          </a:p>
          <a:p>
            <a:endParaRPr lang="en-US" b="1" dirty="0"/>
          </a:p>
          <a:p>
            <a:r>
              <a:rPr lang="en-US" b="1" dirty="0"/>
              <a:t>Preliminary results:</a:t>
            </a:r>
          </a:p>
          <a:p>
            <a:r>
              <a:rPr lang="en-US" dirty="0"/>
              <a:t>Here are some preliminary results we found, as a taste of what we can do.</a:t>
            </a:r>
          </a:p>
          <a:p>
            <a:r>
              <a:rPr lang="en-US" dirty="0"/>
              <a:t>Most overall traffic:</a:t>
            </a:r>
          </a:p>
          <a:p>
            <a:r>
              <a:rPr lang="en-US" dirty="0"/>
              <a:t>Let’s start at the start and simply see where the most traffic is. This has a lot of assumptions baked into it, so we’ll examine these and refine our recommendations as we continue.</a:t>
            </a:r>
          </a:p>
          <a:p>
            <a:r>
              <a:rPr lang="en-US" dirty="0"/>
              <a:t>Top five stations in terms of average daily turnstile entrances:</a:t>
            </a:r>
          </a:p>
          <a:p>
            <a:r>
              <a:rPr lang="en-US" dirty="0"/>
              <a:t>34th St - Penn Station</a:t>
            </a:r>
          </a:p>
          <a:p>
            <a:r>
              <a:rPr lang="en-US" dirty="0"/>
              <a:t>42nd St - Grand Central Station</a:t>
            </a:r>
          </a:p>
          <a:p>
            <a:r>
              <a:rPr lang="en-US" dirty="0"/>
              <a:t>34th St - Herald Square</a:t>
            </a:r>
          </a:p>
          <a:p>
            <a:r>
              <a:rPr lang="en-US" dirty="0"/>
              <a:t>14th St - Union </a:t>
            </a:r>
            <a:r>
              <a:rPr lang="en-US" dirty="0" err="1"/>
              <a:t>Sq</a:t>
            </a:r>
            <a:endParaRPr lang="en-US" dirty="0"/>
          </a:p>
          <a:p>
            <a:r>
              <a:rPr lang="en-US" dirty="0"/>
              <a:t>42nd St - Times </a:t>
            </a:r>
            <a:r>
              <a:rPr lang="en-US" dirty="0" err="1"/>
              <a:t>Sq</a:t>
            </a:r>
            <a:endParaRPr lang="en-US" dirty="0"/>
          </a:p>
          <a:p>
            <a:r>
              <a:rPr lang="en-US"/>
              <a:t>[make a table or chart to put here instead of list]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3B5E-7A5D-F44B-B34F-335F2743F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04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Subway Station Traffic: by Average Daily Turnstile “Entrances”</a:t>
            </a:r>
          </a:p>
          <a:p>
            <a:r>
              <a:rPr lang="en-US" dirty="0"/>
              <a:t>Technology Companies (sample of 15 locations): by square footage</a:t>
            </a:r>
          </a:p>
          <a:p>
            <a:r>
              <a:rPr lang="en-US" dirty="0"/>
              <a:t>Technology Schools (NYC, CUNY [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York City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College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Technology, NYIT</a:t>
            </a:r>
            <a:r>
              <a:rPr lang="en-US" dirty="0"/>
              <a:t>]): by student population size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3B5E-7A5D-F44B-B34F-335F2743F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06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Flatiron District – notable businesses </a:t>
            </a:r>
          </a:p>
          <a:p>
            <a:r>
              <a:rPr lang="en-US" dirty="0"/>
              <a:t>Some businesses have moved to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blocks circumventing Bryant Park and Grand Central Terminal</a:t>
            </a:r>
            <a:r>
              <a:rPr lang="en-US" dirty="0"/>
              <a:t>, which the author dubbed as ‘Silicon Central’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3B5E-7A5D-F44B-B34F-335F2743F9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8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68CE-1B3F-2E4A-86F5-7715F3CA6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452F4-232E-584D-B2A4-AC0AA39F3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E6EE2-6F24-C54E-891D-BB9BC3CD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3FCA8-ACA5-B846-9D4C-6FCB6C2F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C503-BBF8-054A-B697-D30ECBDC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4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A4C-26C7-2948-9375-152829E6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0BFC3-D659-6142-98B8-FAA058B7B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9F89-1AEA-D549-A5C2-81568ED5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80E86-0AA5-BB41-836C-85BD172B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8DFBB-A6FB-D040-96CD-06F41454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9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990DEE-4847-AA4F-A99E-332D3527B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9BE08-F51B-0145-AB85-6725E63D6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37749-FB94-754E-BF87-92E2D9D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7D830-C740-B248-A1DB-DDBA39FE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A006B-9634-264A-BE67-96BB7FA7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8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9193-65A8-2245-80B7-BDF75732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A6DD-877E-2441-9660-A88AC49B6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876AB-A7C9-4248-868C-8E7A3AFB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1417B-87FE-274A-A5BB-46145508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E73C-22AA-3A44-950A-757BDD50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9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CEF6-F354-E14B-AE29-F11040FC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CA055-F241-EC40-9A69-1F44A5F1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A69F0-61D7-5D4A-873E-A6D113C6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86674-4EC7-134C-AA30-CF84A85D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93F7-113B-DF4C-BEF3-07395D42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95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D4F9-7EB2-9E41-A79C-C0432A8F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4E4E-18A8-7E4B-81A0-08CD60F7C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73A15-A005-D642-A061-2A6734A25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BB4FE-A937-0446-825B-453A673F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BD078-CE5C-594C-8436-70C77348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9F359-E20D-354A-B4B9-05B7E495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9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0BAE-D595-2D4F-9675-52AC62F0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70410-7BF6-7E4A-9647-C597370CF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7913D-128D-E24B-BB32-45145287E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7CD5C-959B-4544-AD29-B80BA8ABF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0D5D3-EA29-7748-80D9-AC5E99149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4A686-E22E-044B-A15E-08BC81FB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6980CB-9BA1-594E-B98B-4CDF087C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890C8-13DF-844A-974D-75411482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7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AEFF-064F-D840-99A0-42B605EB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A4E613-4A30-9443-9651-9EFEC029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7895F-8381-2447-84AD-DFF2AA90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1BA60-11E4-A84C-87B0-76BB944F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97D42-F83F-1B40-9577-39FDC959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2B09A-53AA-4C4E-B05D-B4D28B1A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BB9E-CC81-5248-9D78-4727A3A6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3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5540-65C6-1F45-AE28-A3D90C9F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AEEE-CDA8-3D41-9EF1-84F4774DF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496EA-3C64-9049-A7AB-4E5A61795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4E9FE-2AC5-3F49-85D7-E4B10C01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179C4-849D-0046-8959-D66E8A0E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D00BC-2FBC-4B40-88A0-82F54DAF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40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063C-3B85-9E4B-A4CB-104ECA36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66632-1901-3F44-9E94-0E70BCAA9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88811-B96D-7B42-AADC-9A8B69224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94FD5-DEBF-B345-8ED6-29D9D3AE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DF76B-5CF6-B445-BAA4-28397815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F6190-4253-284C-82DD-232D9D0B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8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D5285-2A88-2043-BD7C-2A14FDD10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240C1-A084-4142-AF6E-8D43C9E7B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58A0-CF3C-1C4D-9390-8A6502637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0766-EDE0-9E44-83E7-C3482686EC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6638E-8F1E-8B4A-B469-EBC546923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705FA-98D9-AB44-A318-5CC5A8AB7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604EB-F2AF-9F41-A2AA-71F57E4E5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6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valleyvoices/2019/03/27/how-new-york-tech-grew-up-and-moved-uptown/#f73ff9b41bf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B43A-6BD2-D945-9E26-9AE59AE3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C144C-BB19-0A41-87FB-1EA5691DC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D0D6FF-B577-3B4D-87C4-04C6713C0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22010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5891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0BD4-DDB3-6641-B589-355D0292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A0199-9912-8E46-B705-D7782889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802" y="-8364"/>
            <a:ext cx="6522440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20F854D-6998-C249-8F88-26ABB1E6DD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889358"/>
              </p:ext>
            </p:extLst>
          </p:nvPr>
        </p:nvGraphicFramePr>
        <p:xfrm>
          <a:off x="25758" y="1690688"/>
          <a:ext cx="5244742" cy="450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727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0BD4-DDB3-6641-B589-355D0292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7C6B-2423-DE44-B1F8-93EFD77C3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5602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dirty="0"/>
              <a:t>34</a:t>
            </a:r>
            <a:r>
              <a:rPr lang="en-US" sz="2600" baseline="30000" dirty="0"/>
              <a:t>th</a:t>
            </a:r>
            <a:r>
              <a:rPr lang="en-US" sz="2600" dirty="0"/>
              <a:t> St - Penn Station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42</a:t>
            </a:r>
            <a:r>
              <a:rPr lang="en-US" sz="2600" baseline="30000" dirty="0"/>
              <a:t>nd</a:t>
            </a:r>
            <a:r>
              <a:rPr lang="en-US" sz="2600" dirty="0"/>
              <a:t> St - Grand Central Station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42</a:t>
            </a:r>
            <a:r>
              <a:rPr lang="en-US" sz="2600" baseline="30000" dirty="0"/>
              <a:t>nd</a:t>
            </a:r>
            <a:r>
              <a:rPr lang="en-US" sz="2600" dirty="0"/>
              <a:t> St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34</a:t>
            </a:r>
            <a:r>
              <a:rPr lang="en-US" sz="2600" baseline="30000" dirty="0"/>
              <a:t>th</a:t>
            </a:r>
            <a:r>
              <a:rPr lang="en-US" sz="2600" dirty="0"/>
              <a:t> St - Herald Square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23</a:t>
            </a:r>
            <a:r>
              <a:rPr lang="en-US" sz="2600" baseline="30000" dirty="0"/>
              <a:t>rd</a:t>
            </a:r>
            <a:r>
              <a:rPr lang="en-US" sz="2600" dirty="0"/>
              <a:t> 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14</a:t>
            </a:r>
            <a:r>
              <a:rPr lang="en-US" sz="2600" baseline="30000" dirty="0"/>
              <a:t>th</a:t>
            </a:r>
            <a:r>
              <a:rPr lang="en-US" sz="2600" dirty="0"/>
              <a:t> St - Union </a:t>
            </a:r>
            <a:r>
              <a:rPr lang="en-US" sz="2600" dirty="0" err="1"/>
              <a:t>Sq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A0199-9912-8E46-B705-D7782889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802" y="-8364"/>
            <a:ext cx="6522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5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7C35-4E0B-694F-B080-4D97A838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Appendix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9FA6E8-B70B-1E46-9548-4C607EEBB16D}"/>
              </a:ext>
            </a:extLst>
          </p:cNvPr>
          <p:cNvSpPr/>
          <p:nvPr/>
        </p:nvSpPr>
        <p:spPr>
          <a:xfrm>
            <a:off x="838200" y="6488668"/>
            <a:ext cx="1153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https://www.forbes.com/sites/valleyvoices/2019/03/27/how-new-york-tech-grew-up-and-moved-uptown/#f73ff9b41bfd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8525DAA-25E8-4243-9F44-106948DCA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11190" y="1825625"/>
            <a:ext cx="43696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2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176</Words>
  <Application>Microsoft Macintosh PowerPoint</Application>
  <PresentationFormat>Widescreen</PresentationFormat>
  <Paragraphs>60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Results</vt:lpstr>
      <vt:lpstr>Results</vt:lpstr>
      <vt:lpstr>Results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Tokunaga</dc:creator>
  <cp:lastModifiedBy>Kristen Tokunaga</cp:lastModifiedBy>
  <cp:revision>27</cp:revision>
  <dcterms:created xsi:type="dcterms:W3CDTF">2019-09-25T00:08:08Z</dcterms:created>
  <dcterms:modified xsi:type="dcterms:W3CDTF">2019-09-27T16:19:19Z</dcterms:modified>
</cp:coreProperties>
</file>